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sldIdLst>
    <p:sldId id="256" r:id="rId2"/>
    <p:sldId id="267" r:id="rId3"/>
    <p:sldId id="270" r:id="rId4"/>
    <p:sldId id="271" r:id="rId5"/>
    <p:sldId id="259" r:id="rId6"/>
    <p:sldId id="257" r:id="rId7"/>
    <p:sldId id="258" r:id="rId8"/>
    <p:sldId id="268" r:id="rId9"/>
    <p:sldId id="262" r:id="rId10"/>
    <p:sldId id="263" r:id="rId11"/>
    <p:sldId id="266" r:id="rId12"/>
    <p:sldId id="261" r:id="rId13"/>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lang="en-US" dirty="0"/>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35664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324684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Upravte štýl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9D7D18-A266-4A65-AC6A-73501A15409D}"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018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Upravte štýl predlohy textu.</a:t>
            </a:r>
          </a:p>
        </p:txBody>
      </p:sp>
      <p:sp>
        <p:nvSpPr>
          <p:cNvPr id="5" name="Date Placeholder 4"/>
          <p:cNvSpPr>
            <a:spLocks noGrp="1"/>
          </p:cNvSpPr>
          <p:nvPr>
            <p:ph type="dt" sz="half" idx="10"/>
          </p:nvPr>
        </p:nvSpPr>
        <p:spPr/>
        <p:txBody>
          <a:bodyPr/>
          <a:lstStyle/>
          <a:p>
            <a:fld id="{E7CC3820-C434-43D0-A9BB-C43D518C60D6}" type="datetimeFigureOut">
              <a:rPr lang="sk-SK" smtClean="0"/>
              <a:t>14.11.2018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224936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Upravte štýl predlohy textu.</a:t>
            </a:r>
          </a:p>
        </p:txBody>
      </p:sp>
      <p:sp>
        <p:nvSpPr>
          <p:cNvPr id="5" name="Date Placeholder 4"/>
          <p:cNvSpPr>
            <a:spLocks noGrp="1"/>
          </p:cNvSpPr>
          <p:nvPr>
            <p:ph type="dt" sz="half" idx="10"/>
          </p:nvPr>
        </p:nvSpPr>
        <p:spPr/>
        <p:txBody>
          <a:bodyPr/>
          <a:lstStyle/>
          <a:p>
            <a:fld id="{E7CC3820-C434-43D0-A9BB-C43D518C60D6}" type="datetimeFigureOut">
              <a:rPr lang="sk-SK" smtClean="0"/>
              <a:t>14.11.2018</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9D7D18-A266-4A65-AC6A-73501A15409D}"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5625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Upravte štýl predlohy textu.</a:t>
            </a:r>
          </a:p>
        </p:txBody>
      </p:sp>
      <p:sp>
        <p:nvSpPr>
          <p:cNvPr id="5" name="Date Placeholder 4"/>
          <p:cNvSpPr>
            <a:spLocks noGrp="1"/>
          </p:cNvSpPr>
          <p:nvPr>
            <p:ph type="dt" sz="half" idx="10"/>
          </p:nvPr>
        </p:nvSpPr>
        <p:spPr/>
        <p:txBody>
          <a:bodyPr/>
          <a:lstStyle/>
          <a:p>
            <a:fld id="{E7CC3820-C434-43D0-A9BB-C43D518C60D6}" type="datetimeFigureOut">
              <a:rPr lang="sk-SK" smtClean="0"/>
              <a:t>14.11.2018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765232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111986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309985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56706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E7CC3820-C434-43D0-A9BB-C43D518C60D6}" type="datetimeFigureOut">
              <a:rPr lang="sk-SK" smtClean="0"/>
              <a:t>14.11.2018</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5356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E7CC3820-C434-43D0-A9BB-C43D518C60D6}" type="datetimeFigureOut">
              <a:rPr lang="sk-SK" smtClean="0"/>
              <a:t>14.11.2018</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153210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E7CC3820-C434-43D0-A9BB-C43D518C60D6}" type="datetimeFigureOut">
              <a:rPr lang="sk-SK" smtClean="0"/>
              <a:t>14.11.2018</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8164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E7CC3820-C434-43D0-A9BB-C43D518C60D6}" type="datetimeFigureOut">
              <a:rPr lang="sk-SK" smtClean="0"/>
              <a:t>14.11.2018</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58338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C3820-C434-43D0-A9BB-C43D518C60D6}" type="datetimeFigureOut">
              <a:rPr lang="sk-SK" smtClean="0"/>
              <a:t>14.11.2018</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298112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E7CC3820-C434-43D0-A9BB-C43D518C60D6}" type="datetimeFigureOut">
              <a:rPr lang="sk-SK" smtClean="0"/>
              <a:t>14.11.2018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370674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E7CC3820-C434-43D0-A9BB-C43D518C60D6}" type="datetimeFigureOut">
              <a:rPr lang="sk-SK" smtClean="0"/>
              <a:t>14.11.2018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9D7D18-A266-4A65-AC6A-73501A15409D}" type="slidenum">
              <a:rPr lang="sk-SK" smtClean="0"/>
              <a:t>‹#›</a:t>
            </a:fld>
            <a:endParaRPr lang="sk-SK"/>
          </a:p>
        </p:txBody>
      </p:sp>
    </p:spTree>
    <p:extLst>
      <p:ext uri="{BB962C8B-B14F-4D97-AF65-F5344CB8AC3E}">
        <p14:creationId xmlns:p14="http://schemas.microsoft.com/office/powerpoint/2010/main" val="367566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CC3820-C434-43D0-A9BB-C43D518C60D6}" type="datetimeFigureOut">
              <a:rPr lang="sk-SK" smtClean="0"/>
              <a:t>14.11.2018</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9D7D18-A266-4A65-AC6A-73501A15409D}" type="slidenum">
              <a:rPr lang="sk-SK" smtClean="0"/>
              <a:t>‹#›</a:t>
            </a:fld>
            <a:endParaRPr lang="sk-SK"/>
          </a:p>
        </p:txBody>
      </p:sp>
    </p:spTree>
    <p:extLst>
      <p:ext uri="{BB962C8B-B14F-4D97-AF65-F5344CB8AC3E}">
        <p14:creationId xmlns:p14="http://schemas.microsoft.com/office/powerpoint/2010/main" val="292939147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moodle.of.euba.sk/spotrebite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7"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3373062" y="1864865"/>
            <a:ext cx="8131550" cy="2262781"/>
          </a:xfrm>
        </p:spPr>
        <p:txBody>
          <a:bodyPr>
            <a:normAutofit fontScale="90000"/>
          </a:bodyPr>
          <a:lstStyle/>
          <a:p>
            <a:pPr>
              <a:lnSpc>
                <a:spcPct val="90000"/>
              </a:lnSpc>
            </a:pPr>
            <a:r>
              <a:rPr lang="sk-SK" sz="4200" dirty="0">
                <a:latin typeface="Arial" panose="020B0604020202020204" pitchFamily="34" charset="0"/>
                <a:cs typeface="Arial" panose="020B0604020202020204" pitchFamily="34" charset="0"/>
              </a:rPr>
              <a:t>VZDELÁVANIE SPOTREBITEĽOV</a:t>
            </a:r>
            <a:br>
              <a:rPr lang="sk-SK" sz="4200" dirty="0">
                <a:latin typeface="Arial" panose="020B0604020202020204" pitchFamily="34" charset="0"/>
                <a:cs typeface="Arial" panose="020B0604020202020204" pitchFamily="34" charset="0"/>
              </a:rPr>
            </a:br>
            <a:r>
              <a:rPr lang="sk-SK" sz="4200" dirty="0">
                <a:latin typeface="Arial" panose="020B0604020202020204" pitchFamily="34" charset="0"/>
                <a:cs typeface="Arial" panose="020B0604020202020204" pitchFamily="34" charset="0"/>
              </a:rPr>
              <a:t>OBCHODNA FAKULTA EU </a:t>
            </a:r>
            <a:br>
              <a:rPr lang="sk-SK" sz="4200" dirty="0">
                <a:latin typeface="Arial" panose="020B0604020202020204" pitchFamily="34" charset="0"/>
                <a:cs typeface="Arial" panose="020B0604020202020204" pitchFamily="34" charset="0"/>
              </a:rPr>
            </a:br>
            <a:r>
              <a:rPr lang="sk-SK" sz="4200" dirty="0">
                <a:latin typeface="Arial" panose="020B0604020202020204" pitchFamily="34" charset="0"/>
                <a:cs typeface="Arial" panose="020B0604020202020204" pitchFamily="34" charset="0"/>
              </a:rPr>
              <a:t>V BRATISLAVE</a:t>
            </a:r>
          </a:p>
        </p:txBody>
      </p:sp>
      <p:sp>
        <p:nvSpPr>
          <p:cNvPr id="3" name="Podnadpis 2"/>
          <p:cNvSpPr>
            <a:spLocks noGrp="1"/>
          </p:cNvSpPr>
          <p:nvPr>
            <p:ph type="subTitle" idx="1"/>
          </p:nvPr>
        </p:nvSpPr>
        <p:spPr>
          <a:xfrm>
            <a:off x="3373062" y="4127644"/>
            <a:ext cx="8131550" cy="1126283"/>
          </a:xfrm>
        </p:spPr>
        <p:txBody>
          <a:bodyPr>
            <a:normAutofit/>
          </a:bodyPr>
          <a:lstStyle/>
          <a:p>
            <a:r>
              <a:rPr lang="sk-SK" dirty="0">
                <a:latin typeface="Arial" panose="020B0604020202020204" pitchFamily="34" charset="0"/>
                <a:cs typeface="Arial" panose="020B0604020202020204" pitchFamily="34" charset="0"/>
              </a:rPr>
              <a:t>MÁRIA DZUROVÁ </a:t>
            </a:r>
          </a:p>
          <a:p>
            <a:r>
              <a:rPr lang="sk-SK" dirty="0">
                <a:latin typeface="Arial" panose="020B0604020202020204" pitchFamily="34" charset="0"/>
                <a:cs typeface="Arial" panose="020B0604020202020204" pitchFamily="34" charset="0"/>
              </a:rPr>
              <a:t>KATEDRA MARKETINGU</a:t>
            </a:r>
          </a:p>
        </p:txBody>
      </p:sp>
      <p:sp>
        <p:nvSpPr>
          <p:cNvPr id="58"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pic>
        <p:nvPicPr>
          <p:cNvPr id="49" name="Obrázok 48">
            <a:extLst>
              <a:ext uri="{FF2B5EF4-FFF2-40B4-BE49-F238E27FC236}">
                <a16:creationId xmlns:a16="http://schemas.microsoft.com/office/drawing/2014/main" id="{9851C77D-0565-489C-A235-73EBED922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161" y="4222121"/>
            <a:ext cx="4400282" cy="2478825"/>
          </a:xfrm>
          <a:prstGeom prst="rect">
            <a:avLst/>
          </a:prstGeom>
        </p:spPr>
      </p:pic>
    </p:spTree>
    <p:extLst>
      <p:ext uri="{BB962C8B-B14F-4D97-AF65-F5344CB8AC3E}">
        <p14:creationId xmlns:p14="http://schemas.microsoft.com/office/powerpoint/2010/main" val="135241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7162" y="572596"/>
            <a:ext cx="10324585" cy="1280890"/>
          </a:xfrm>
        </p:spPr>
        <p:txBody>
          <a:bodyPr/>
          <a:lstStyle/>
          <a:p>
            <a:r>
              <a:rPr lang="sk-SK" dirty="0">
                <a:latin typeface="Arial" panose="020B0604020202020204" pitchFamily="34" charset="0"/>
                <a:cs typeface="Arial" panose="020B0604020202020204" pitchFamily="34" charset="0"/>
              </a:rPr>
              <a:t>Výskumný projekt VEGA </a:t>
            </a:r>
            <a:endParaRPr lang="en-US" dirty="0">
              <a:latin typeface="Arial" panose="020B0604020202020204" pitchFamily="34" charset="0"/>
              <a:cs typeface="Arial" panose="020B0604020202020204" pitchFamily="34" charset="0"/>
            </a:endParaRPr>
          </a:p>
        </p:txBody>
      </p:sp>
      <p:sp>
        <p:nvSpPr>
          <p:cNvPr id="3" name="Zástupný symbol obsahu 2"/>
          <p:cNvSpPr>
            <a:spLocks noGrp="1"/>
          </p:cNvSpPr>
          <p:nvPr>
            <p:ph idx="1"/>
          </p:nvPr>
        </p:nvSpPr>
        <p:spPr>
          <a:xfrm>
            <a:off x="1717162" y="1335109"/>
            <a:ext cx="8915400" cy="3777622"/>
          </a:xfrm>
        </p:spPr>
        <p:txBody>
          <a:bodyPr/>
          <a:lstStyle/>
          <a:p>
            <a:r>
              <a:rPr lang="sk-SK" sz="2000" b="1" dirty="0">
                <a:latin typeface="Arial" panose="020B0604020202020204" pitchFamily="34" charset="0"/>
                <a:cs typeface="Arial" panose="020B0604020202020204" pitchFamily="34" charset="0"/>
              </a:rPr>
              <a:t>VEGA 1/0178/14 Spoločná spotrebiteľská politika EU a jej uplatnenie v SR s dopadom na vzdelávanie spotrebiteľov s dobou riešenia 2014-2016. </a:t>
            </a:r>
          </a:p>
          <a:p>
            <a:r>
              <a:rPr lang="sk-SK" sz="2000" b="1" dirty="0">
                <a:latin typeface="Arial" panose="020B0604020202020204" pitchFamily="34" charset="0"/>
                <a:cs typeface="Arial" panose="020B0604020202020204" pitchFamily="34" charset="0"/>
              </a:rPr>
              <a:t>Cieľ projektu: </a:t>
            </a:r>
            <a:r>
              <a:rPr lang="pl-PL" sz="2000" b="1" dirty="0">
                <a:latin typeface="Arial" panose="020B0604020202020204" pitchFamily="34" charset="0"/>
                <a:cs typeface="Arial" panose="020B0604020202020204" pitchFamily="34" charset="0"/>
              </a:rPr>
              <a:t>Cieľ projektu je zameraný na rozvoj spotrebiteľskej gramotnosti. </a:t>
            </a:r>
          </a:p>
          <a:p>
            <a:r>
              <a:rPr lang="pl-PL" sz="2000" b="1" dirty="0">
                <a:latin typeface="Arial" panose="020B0604020202020204" pitchFamily="34" charset="0"/>
                <a:cs typeface="Arial" panose="020B0604020202020204" pitchFamily="34" charset="0"/>
              </a:rPr>
              <a:t>Výstupy oponované 3 zborníky, prístupné na konferenciách o obchode – Intraco special, spolupráca s externými partnermi</a:t>
            </a:r>
          </a:p>
          <a:p>
            <a:r>
              <a:rPr lang="sk-SK" sz="2000" b="1" dirty="0">
                <a:latin typeface="Arial" panose="020B0604020202020204" pitchFamily="34" charset="0"/>
                <a:cs typeface="Arial" panose="020B0604020202020204" pitchFamily="34" charset="0"/>
              </a:rPr>
              <a:t>Vzdelaný spotrebiteľ a spotrebiteľská politika. </a:t>
            </a:r>
          </a:p>
          <a:p>
            <a:r>
              <a:rPr lang="sk-SK" sz="2000" b="1" dirty="0">
                <a:latin typeface="Arial" panose="020B0604020202020204" pitchFamily="34" charset="0"/>
                <a:cs typeface="Arial" panose="020B0604020202020204" pitchFamily="34" charset="0"/>
              </a:rPr>
              <a:t>Gramotnosť spotrebiteľov a spotrebiteľská politika </a:t>
            </a:r>
          </a:p>
          <a:p>
            <a:r>
              <a:rPr lang="sk-SK" sz="2000" b="1" dirty="0">
                <a:latin typeface="Arial" panose="020B0604020202020204" pitchFamily="34" charset="0"/>
                <a:cs typeface="Arial" panose="020B0604020202020204" pitchFamily="34" charset="0"/>
              </a:rPr>
              <a:t>Gramotný spotrebiteľ. </a:t>
            </a:r>
          </a:p>
          <a:p>
            <a:endParaRPr lang="en-US" dirty="0"/>
          </a:p>
        </p:txBody>
      </p:sp>
    </p:spTree>
    <p:extLst>
      <p:ext uri="{BB962C8B-B14F-4D97-AF65-F5344CB8AC3E}">
        <p14:creationId xmlns:p14="http://schemas.microsoft.com/office/powerpoint/2010/main" val="735730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7794" y="336984"/>
            <a:ext cx="9951098" cy="1280890"/>
          </a:xfrm>
        </p:spPr>
        <p:txBody>
          <a:bodyPr/>
          <a:lstStyle/>
          <a:p>
            <a:r>
              <a:rPr lang="sk-SK" dirty="0">
                <a:latin typeface="Arial" panose="020B0604020202020204" pitchFamily="34" charset="0"/>
                <a:cs typeface="Arial" panose="020B0604020202020204" pitchFamily="34" charset="0"/>
              </a:rPr>
              <a:t>Server</a:t>
            </a:r>
            <a:r>
              <a:rPr lang="sk-SK" dirty="0"/>
              <a:t> </a:t>
            </a:r>
            <a:endParaRPr lang="en-US" dirty="0"/>
          </a:p>
        </p:txBody>
      </p:sp>
      <p:sp>
        <p:nvSpPr>
          <p:cNvPr id="3" name="Zástupný symbol obsahu 2"/>
          <p:cNvSpPr>
            <a:spLocks noGrp="1"/>
          </p:cNvSpPr>
          <p:nvPr>
            <p:ph idx="1"/>
          </p:nvPr>
        </p:nvSpPr>
        <p:spPr>
          <a:xfrm>
            <a:off x="811928" y="1219200"/>
            <a:ext cx="8915400" cy="3777622"/>
          </a:xfrm>
        </p:spPr>
        <p:txBody>
          <a:bodyPr>
            <a:normAutofit lnSpcReduction="10000"/>
          </a:bodyPr>
          <a:lstStyle/>
          <a:p>
            <a:r>
              <a:rPr lang="sk-SK" sz="2000" b="1" dirty="0">
                <a:latin typeface="Arial" panose="020B0604020202020204" pitchFamily="34" charset="0"/>
                <a:cs typeface="Arial" panose="020B0604020202020204" pitchFamily="34" charset="0"/>
              </a:rPr>
              <a:t>Výstupom projektu okrem zborníkov bolo aj spracovanie informácií pre server</a:t>
            </a:r>
          </a:p>
          <a:p>
            <a:r>
              <a:rPr lang="sk-SK" sz="2000" b="1" dirty="0">
                <a:latin typeface="Arial" panose="020B0604020202020204" pitchFamily="34" charset="0"/>
                <a:cs typeface="Arial" panose="020B0604020202020204" pitchFamily="34" charset="0"/>
              </a:rPr>
              <a:t>Určený všetkým zamestnancom univerzity</a:t>
            </a:r>
          </a:p>
          <a:p>
            <a:r>
              <a:rPr lang="sk-SK" sz="2000" b="1" dirty="0">
                <a:latin typeface="Arial" panose="020B0604020202020204" pitchFamily="34" charset="0"/>
                <a:cs typeface="Arial" panose="020B0604020202020204" pitchFamily="34" charset="0"/>
              </a:rPr>
              <a:t>Sú na ňom zborníky, externé prednášky, fotografie, podklady pre štúdium študentov</a:t>
            </a:r>
          </a:p>
          <a:p>
            <a:r>
              <a:rPr lang="sk-SK" sz="2000" b="1" dirty="0">
                <a:latin typeface="Arial" panose="020B0604020202020204" pitchFamily="34" charset="0"/>
                <a:cs typeface="Arial" panose="020B0604020202020204" pitchFamily="34" charset="0"/>
              </a:rPr>
              <a:t>Informácie o filmoch s problematikou nebezpečných výrobkoch</a:t>
            </a:r>
            <a:r>
              <a:rPr lang="sk-SK" sz="2000" dirty="0">
                <a:latin typeface="Arial" panose="020B0604020202020204" pitchFamily="34" charset="0"/>
                <a:cs typeface="Arial" panose="020B0604020202020204" pitchFamily="34" charset="0"/>
              </a:rPr>
              <a:t>, </a:t>
            </a:r>
          </a:p>
          <a:p>
            <a:r>
              <a:rPr lang="sk-SK" sz="2000" b="1" dirty="0">
                <a:latin typeface="Arial" panose="020B0604020202020204" pitchFamily="34" charset="0"/>
                <a:cs typeface="Arial" panose="020B0604020202020204" pitchFamily="34" charset="0"/>
              </a:rPr>
              <a:t>Kontakt  </a:t>
            </a:r>
            <a:r>
              <a:rPr lang="sk-SK" sz="2000" b="1" dirty="0">
                <a:latin typeface="Arial" panose="020B0604020202020204" pitchFamily="34" charset="0"/>
                <a:cs typeface="Arial" panose="020B0604020202020204" pitchFamily="34" charset="0"/>
                <a:hlinkClick r:id="rId2"/>
              </a:rPr>
              <a:t>http://moodle.of.euba.sk/spotrebitel/</a:t>
            </a:r>
            <a:endParaRPr lang="sk-SK" sz="2000" b="1" dirty="0">
              <a:latin typeface="Arial" panose="020B0604020202020204" pitchFamily="34" charset="0"/>
              <a:cs typeface="Arial" panose="020B0604020202020204" pitchFamily="34" charset="0"/>
            </a:endParaRPr>
          </a:p>
          <a:p>
            <a:r>
              <a:rPr lang="sk-SK" sz="2000" b="1" dirty="0">
                <a:latin typeface="Arial" panose="020B0604020202020204" pitchFamily="34" charset="0"/>
                <a:cs typeface="Arial" panose="020B0604020202020204" pitchFamily="34" charset="0"/>
              </a:rPr>
              <a:t>Podklad pre e-edukáciu</a:t>
            </a:r>
          </a:p>
          <a:p>
            <a:r>
              <a:rPr lang="sk-SK" sz="2000" b="1" dirty="0">
                <a:latin typeface="Arial" panose="020B0604020202020204" pitchFamily="34" charset="0"/>
                <a:cs typeface="Arial" panose="020B0604020202020204" pitchFamily="34" charset="0"/>
              </a:rPr>
              <a:t>Nové publikácie 2014, 2015 Spotrebiteľská</a:t>
            </a:r>
          </a:p>
          <a:p>
            <a:r>
              <a:rPr lang="sk-SK" sz="2000" b="1" dirty="0">
                <a:latin typeface="Arial" panose="020B0604020202020204" pitchFamily="34" charset="0"/>
                <a:cs typeface="Arial" panose="020B0604020202020204" pitchFamily="34" charset="0"/>
              </a:rPr>
              <a:t>Politika I. a II, praktikum</a:t>
            </a: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sz="2000" b="1" dirty="0">
              <a:latin typeface="Arial" panose="020B0604020202020204" pitchFamily="34" charset="0"/>
              <a:cs typeface="Arial" panose="020B0604020202020204" pitchFamily="34" charset="0"/>
            </a:endParaRPr>
          </a:p>
          <a:p>
            <a:endParaRPr lang="sk-SK" dirty="0"/>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0240" y="3678689"/>
            <a:ext cx="4274176" cy="2842327"/>
          </a:xfrm>
          <a:prstGeom prst="rect">
            <a:avLst/>
          </a:prstGeom>
        </p:spPr>
      </p:pic>
    </p:spTree>
    <p:extLst>
      <p:ext uri="{BB962C8B-B14F-4D97-AF65-F5344CB8AC3E}">
        <p14:creationId xmlns:p14="http://schemas.microsoft.com/office/powerpoint/2010/main" val="213484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3373062" y="1864865"/>
            <a:ext cx="8131550" cy="2262781"/>
          </a:xfrm>
        </p:spPr>
        <p:txBody>
          <a:bodyPr>
            <a:normAutofit/>
          </a:bodyPr>
          <a:lstStyle/>
          <a:p>
            <a:r>
              <a:rPr lang="sk-SK" dirty="0"/>
              <a:t>Ďakujem za pozornosť </a:t>
            </a:r>
          </a:p>
        </p:txBody>
      </p:sp>
      <p:sp>
        <p:nvSpPr>
          <p:cNvPr id="5" name="Podnadpis 4"/>
          <p:cNvSpPr>
            <a:spLocks noGrp="1"/>
          </p:cNvSpPr>
          <p:nvPr>
            <p:ph type="subTitle" idx="1"/>
          </p:nvPr>
        </p:nvSpPr>
        <p:spPr>
          <a:xfrm>
            <a:off x="3373062" y="4127644"/>
            <a:ext cx="8131550" cy="1126283"/>
          </a:xfrm>
        </p:spPr>
        <p:txBody>
          <a:bodyPr>
            <a:normAutofit/>
          </a:bodyPr>
          <a:lstStyle/>
          <a:p>
            <a:r>
              <a:rPr lang="sk-SK" dirty="0"/>
              <a:t>Praha 19. 11. 2018</a:t>
            </a:r>
          </a:p>
          <a:p>
            <a:r>
              <a:rPr lang="sk-SK" dirty="0"/>
              <a:t>Kontakt: maria.dzurova@euba.sk</a:t>
            </a:r>
          </a:p>
        </p:txBody>
      </p:sp>
      <p:sp>
        <p:nvSpPr>
          <p:cNvPr id="33" name="Rectangle 32">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36"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7"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8"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39"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0"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1"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2"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3"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4"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5"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6"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7"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0"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3"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251370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1280890"/>
          </a:xfrm>
        </p:spPr>
        <p:txBody>
          <a:bodyPr/>
          <a:lstStyle/>
          <a:p>
            <a:r>
              <a:rPr lang="sk-SK" b="1" dirty="0">
                <a:latin typeface="Arial" panose="020B0604020202020204" pitchFamily="34" charset="0"/>
                <a:cs typeface="Arial" panose="020B0604020202020204" pitchFamily="34" charset="0"/>
              </a:rPr>
              <a:t>Ciele vzdelávania spotrebiteľov na OF</a:t>
            </a:r>
          </a:p>
        </p:txBody>
      </p:sp>
      <p:sp>
        <p:nvSpPr>
          <p:cNvPr id="3" name="Zástupný symbol obsahu 2"/>
          <p:cNvSpPr>
            <a:spLocks noGrp="1"/>
          </p:cNvSpPr>
          <p:nvPr>
            <p:ph idx="1"/>
          </p:nvPr>
        </p:nvSpPr>
        <p:spPr>
          <a:xfrm>
            <a:off x="2446088" y="1839402"/>
            <a:ext cx="8915400" cy="3777622"/>
          </a:xfrm>
        </p:spPr>
        <p:txBody>
          <a:bodyPr>
            <a:normAutofit fontScale="25000" lnSpcReduction="20000"/>
          </a:bodyPr>
          <a:lstStyle/>
          <a:p>
            <a:pPr marL="0" indent="0">
              <a:buNone/>
            </a:pPr>
            <a:r>
              <a:rPr lang="sk-SK" sz="8000" b="1" dirty="0">
                <a:latin typeface="Arial" panose="020B0604020202020204" pitchFamily="34" charset="0"/>
                <a:cs typeface="Arial" panose="020B0604020202020204" pitchFamily="34" charset="0"/>
              </a:rPr>
              <a:t>Cieľom vzdelávania študentov je naučiť pracovať s právnymi predpismi v oblasti ochrany spotrebiteľa v prostredí EÚ aj SR</a:t>
            </a:r>
          </a:p>
          <a:p>
            <a:pPr marL="0" indent="0">
              <a:buNone/>
            </a:pPr>
            <a:r>
              <a:rPr lang="sk-SK" sz="8000" b="1" dirty="0">
                <a:latin typeface="Arial" panose="020B0604020202020204" pitchFamily="34" charset="0"/>
                <a:cs typeface="Arial" panose="020B0604020202020204" pitchFamily="34" charset="0"/>
              </a:rPr>
              <a:t>- Poznať smerovanie spotrebiteľskej politiky EÚ</a:t>
            </a:r>
          </a:p>
          <a:p>
            <a:pPr marL="0" indent="0">
              <a:buNone/>
            </a:pPr>
            <a:r>
              <a:rPr lang="sk-SK" sz="8000" b="1" dirty="0">
                <a:latin typeface="Arial" panose="020B0604020202020204" pitchFamily="34" charset="0"/>
                <a:cs typeface="Arial" panose="020B0604020202020204" pitchFamily="34" charset="0"/>
              </a:rPr>
              <a:t>- Smerovanie spotrebiteľskej politiky SR</a:t>
            </a:r>
          </a:p>
          <a:p>
            <a:pPr marL="0" indent="0">
              <a:buNone/>
            </a:pPr>
            <a:r>
              <a:rPr lang="sk-SK" sz="8000" b="1" dirty="0">
                <a:latin typeface="Arial" panose="020B0604020202020204" pitchFamily="34" charset="0"/>
                <a:cs typeface="Arial" panose="020B0604020202020204" pitchFamily="34" charset="0"/>
              </a:rPr>
              <a:t>- Spoznanie stratégií spotrebiteľskej politiky EU a SR</a:t>
            </a:r>
          </a:p>
          <a:p>
            <a:pPr marL="0" indent="0">
              <a:buNone/>
            </a:pPr>
            <a:endParaRPr lang="sk-SK" sz="11200" b="1" dirty="0">
              <a:latin typeface="Arial" panose="020B0604020202020204" pitchFamily="34" charset="0"/>
              <a:cs typeface="Arial" panose="020B0604020202020204" pitchFamily="34" charset="0"/>
            </a:endParaRPr>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r>
              <a:rPr lang="sk-SK" dirty="0"/>
              <a:t>Vedieť sa brániť nekalým obchodným praktikám, rozpoznať ich </a:t>
            </a:r>
          </a:p>
          <a:p>
            <a:pPr marL="0" indent="0">
              <a:buNone/>
            </a:pPr>
            <a:r>
              <a:rPr lang="sk-SK" dirty="0"/>
              <a:t>Dosiahnuť spotrebiteľskú gramotnosť </a:t>
            </a:r>
          </a:p>
          <a:p>
            <a:pPr marL="0" indent="0">
              <a:buNone/>
            </a:pPr>
            <a:r>
              <a:rPr lang="sk-SK" dirty="0"/>
              <a:t>Dosiahnuť informačnú gramotnosť </a:t>
            </a:r>
          </a:p>
          <a:p>
            <a:pPr marL="0" indent="0">
              <a:buNone/>
            </a:pPr>
            <a:r>
              <a:rPr lang="sk-SK" dirty="0"/>
              <a:t>Správne nakupovať cez internet</a:t>
            </a:r>
          </a:p>
          <a:p>
            <a:pPr marL="0" indent="0">
              <a:buNone/>
            </a:pPr>
            <a:r>
              <a:rPr lang="sk-SK" dirty="0"/>
              <a:t>Poukázať na dodržiavanie povinností spotrebiteľa </a:t>
            </a:r>
          </a:p>
          <a:p>
            <a:r>
              <a:rPr lang="sk-SK" dirty="0"/>
              <a:t>Navrhnúť riešenia k danej problematike </a:t>
            </a:r>
          </a:p>
          <a:p>
            <a:pPr marL="0" indent="0">
              <a:buNone/>
            </a:pPr>
            <a:endParaRPr lang="sk-SK" dirty="0"/>
          </a:p>
          <a:p>
            <a:pPr marL="0" indent="0">
              <a:buNone/>
            </a:pPr>
            <a:endParaRPr lang="sk-SK" dirty="0"/>
          </a:p>
        </p:txBody>
      </p:sp>
    </p:spTree>
    <p:extLst>
      <p:ext uri="{BB962C8B-B14F-4D97-AF65-F5344CB8AC3E}">
        <p14:creationId xmlns:p14="http://schemas.microsoft.com/office/powerpoint/2010/main" val="20530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3F5CE-A5AA-4863-8397-683A8C64344F}"/>
              </a:ext>
            </a:extLst>
          </p:cNvPr>
          <p:cNvSpPr>
            <a:spLocks noGrp="1"/>
          </p:cNvSpPr>
          <p:nvPr>
            <p:ph type="title"/>
          </p:nvPr>
        </p:nvSpPr>
        <p:spPr/>
        <p:txBody>
          <a:bodyPr/>
          <a:lstStyle/>
          <a:p>
            <a:r>
              <a:rPr lang="sk-SK" dirty="0">
                <a:latin typeface="Arial" panose="020B0604020202020204" pitchFamily="34" charset="0"/>
                <a:cs typeface="Arial" panose="020B0604020202020204" pitchFamily="34" charset="0"/>
              </a:rPr>
              <a:t>Vzdelávanie na OF v Bratislave</a:t>
            </a:r>
          </a:p>
        </p:txBody>
      </p:sp>
      <p:sp>
        <p:nvSpPr>
          <p:cNvPr id="3" name="Zástupný objekt pre obsah 2">
            <a:extLst>
              <a:ext uri="{FF2B5EF4-FFF2-40B4-BE49-F238E27FC236}">
                <a16:creationId xmlns:a16="http://schemas.microsoft.com/office/drawing/2014/main" id="{96EE3806-A51B-4BE8-BC29-910E13D78242}"/>
              </a:ext>
            </a:extLst>
          </p:cNvPr>
          <p:cNvSpPr>
            <a:spLocks noGrp="1"/>
          </p:cNvSpPr>
          <p:nvPr>
            <p:ph idx="1"/>
          </p:nvPr>
        </p:nvSpPr>
        <p:spPr/>
        <p:txBody>
          <a:bodyPr/>
          <a:lstStyle/>
          <a:p>
            <a:r>
              <a:rPr lang="sk-SK" sz="2000" b="1" dirty="0">
                <a:latin typeface="Arial" panose="020B0604020202020204" pitchFamily="34" charset="0"/>
                <a:cs typeface="Arial" panose="020B0604020202020204" pitchFamily="34" charset="0"/>
              </a:rPr>
              <a:t>Od 90 rokov zavedený predmet Spotrebiteľské teórie a reálie, ako prvá univerzita v SR</a:t>
            </a:r>
          </a:p>
          <a:p>
            <a:r>
              <a:rPr lang="sk-SK" sz="2000" b="1" dirty="0">
                <a:latin typeface="Arial" panose="020B0604020202020204" pitchFamily="34" charset="0"/>
                <a:cs typeface="Arial" panose="020B0604020202020204" pitchFamily="34" charset="0"/>
              </a:rPr>
              <a:t>Predmet bol zavedený do učebných osnov doc. </a:t>
            </a:r>
            <a:r>
              <a:rPr lang="sk-SK" sz="2000" b="1" dirty="0" err="1">
                <a:latin typeface="Arial" panose="020B0604020202020204" pitchFamily="34" charset="0"/>
                <a:cs typeface="Arial" panose="020B0604020202020204" pitchFamily="34" charset="0"/>
              </a:rPr>
              <a:t>Hraškom</a:t>
            </a:r>
            <a:r>
              <a:rPr lang="sk-SK" sz="2000" b="1" dirty="0">
                <a:latin typeface="Arial" panose="020B0604020202020204" pitchFamily="34" charset="0"/>
                <a:cs typeface="Arial" panose="020B0604020202020204" pitchFamily="34" charset="0"/>
              </a:rPr>
              <a:t>, ktorý bol aj šéfom združenia na ochranu spotrebiteľov</a:t>
            </a:r>
          </a:p>
          <a:p>
            <a:r>
              <a:rPr lang="sk-SK" sz="2000" b="1" dirty="0">
                <a:latin typeface="Arial" panose="020B0604020202020204" pitchFamily="34" charset="0"/>
                <a:cs typeface="Arial" panose="020B0604020202020204" pitchFamily="34" charset="0"/>
              </a:rPr>
              <a:t>Aktívne spolupracoval s prof. </a:t>
            </a:r>
            <a:r>
              <a:rPr lang="sk-SK" sz="2000" b="1" dirty="0" err="1">
                <a:latin typeface="Arial" panose="020B0604020202020204" pitchFamily="34" charset="0"/>
                <a:cs typeface="Arial" panose="020B0604020202020204" pitchFamily="34" charset="0"/>
              </a:rPr>
              <a:t>Steffensom</a:t>
            </a:r>
            <a:r>
              <a:rPr lang="sk-SK" sz="2000" b="1" dirty="0">
                <a:latin typeface="Arial" panose="020B0604020202020204" pitchFamily="34" charset="0"/>
                <a:cs typeface="Arial" panose="020B0604020202020204" pitchFamily="34" charset="0"/>
              </a:rPr>
              <a:t> z Nemecka, </a:t>
            </a:r>
          </a:p>
          <a:p>
            <a:r>
              <a:rPr lang="sk-SK" sz="2000" b="1" dirty="0">
                <a:latin typeface="Arial" panose="020B0604020202020204" pitchFamily="34" charset="0"/>
                <a:cs typeface="Arial" panose="020B0604020202020204" pitchFamily="34" charset="0"/>
              </a:rPr>
              <a:t>Venoval sa prevažne politike Európskeho spoločenstva</a:t>
            </a:r>
          </a:p>
          <a:p>
            <a:r>
              <a:rPr lang="sk-SK" sz="2000" b="1" dirty="0">
                <a:latin typeface="Arial" panose="020B0604020202020204" pitchFamily="34" charset="0"/>
                <a:cs typeface="Arial" panose="020B0604020202020204" pitchFamily="34" charset="0"/>
              </a:rPr>
              <a:t>Aktuálnej situácii v ochrane spotrebiteľa v SR</a:t>
            </a:r>
          </a:p>
          <a:p>
            <a:pPr marL="0" indent="0">
              <a:buNone/>
            </a:pPr>
            <a:endParaRPr lang="sk-SK" sz="2000" dirty="0">
              <a:latin typeface="Arial" panose="020B0604020202020204" pitchFamily="34" charset="0"/>
              <a:cs typeface="Arial" panose="020B0604020202020204" pitchFamily="34" charset="0"/>
            </a:endParaRPr>
          </a:p>
          <a:p>
            <a:pPr marL="0" indent="0">
              <a:buNone/>
            </a:pPr>
            <a:endParaRPr lang="sk-SK" dirty="0"/>
          </a:p>
          <a:p>
            <a:pPr marL="0" indent="0">
              <a:buNone/>
            </a:pPr>
            <a:endParaRPr lang="sk-SK" dirty="0"/>
          </a:p>
          <a:p>
            <a:pPr marL="0" indent="0">
              <a:buNone/>
            </a:pPr>
            <a:endParaRPr lang="sk-SK" dirty="0"/>
          </a:p>
          <a:p>
            <a:pPr marL="0" indent="0">
              <a:buNone/>
            </a:pPr>
            <a:endParaRPr lang="sk-SK" dirty="0"/>
          </a:p>
        </p:txBody>
      </p:sp>
    </p:spTree>
    <p:extLst>
      <p:ext uri="{BB962C8B-B14F-4D97-AF65-F5344CB8AC3E}">
        <p14:creationId xmlns:p14="http://schemas.microsoft.com/office/powerpoint/2010/main" val="44606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67DC55-626E-4665-8581-40CEB40BA014}"/>
              </a:ext>
            </a:extLst>
          </p:cNvPr>
          <p:cNvSpPr>
            <a:spLocks noGrp="1"/>
          </p:cNvSpPr>
          <p:nvPr>
            <p:ph type="title"/>
          </p:nvPr>
        </p:nvSpPr>
        <p:spPr/>
        <p:txBody>
          <a:bodyPr/>
          <a:lstStyle/>
          <a:p>
            <a:r>
              <a:rPr lang="sk-SK" dirty="0">
                <a:latin typeface="Arial" panose="020B0604020202020204" pitchFamily="34" charset="0"/>
                <a:cs typeface="Arial" panose="020B0604020202020204" pitchFamily="34" charset="0"/>
              </a:rPr>
              <a:t>Obsah predmetu </a:t>
            </a:r>
          </a:p>
        </p:txBody>
      </p:sp>
      <p:sp>
        <p:nvSpPr>
          <p:cNvPr id="3" name="Zástupný objekt pre obsah 2">
            <a:extLst>
              <a:ext uri="{FF2B5EF4-FFF2-40B4-BE49-F238E27FC236}">
                <a16:creationId xmlns:a16="http://schemas.microsoft.com/office/drawing/2014/main" id="{8779E46F-DAA5-4CF1-B9A8-C71A9DF1AFD1}"/>
              </a:ext>
            </a:extLst>
          </p:cNvPr>
          <p:cNvSpPr>
            <a:spLocks noGrp="1"/>
          </p:cNvSpPr>
          <p:nvPr>
            <p:ph idx="1"/>
          </p:nvPr>
        </p:nvSpPr>
        <p:spPr/>
        <p:txBody>
          <a:bodyPr>
            <a:normAutofit fontScale="25000" lnSpcReduction="20000"/>
          </a:bodyPr>
          <a:lstStyle/>
          <a:p>
            <a:r>
              <a:rPr lang="sk-SK" sz="8000" b="1" dirty="0">
                <a:latin typeface="Arial" panose="020B0604020202020204" pitchFamily="34" charset="0"/>
                <a:cs typeface="Arial" panose="020B0604020202020204" pitchFamily="34" charset="0"/>
              </a:rPr>
              <a:t>Od roku 2007 som prevzala predmet, kolega odišiel do dôchodku</a:t>
            </a:r>
          </a:p>
          <a:p>
            <a:pPr>
              <a:lnSpc>
                <a:spcPct val="150000"/>
              </a:lnSpc>
            </a:pPr>
            <a:r>
              <a:rPr lang="sk-SK" sz="8000" b="1" dirty="0">
                <a:latin typeface="Arial" panose="020B0604020202020204" pitchFamily="34" charset="0"/>
                <a:cs typeface="Arial" panose="020B0604020202020204" pitchFamily="34" charset="0"/>
              </a:rPr>
              <a:t>Rok 2007 monografia Spotrebiteľské teórie a reálie, obsah:  Spotrebiteľské teórie, Spotrebiteľský marketing, Spotrebiteľ a nákupné správanie spotrebiteľov, Spotrebiteľské teórie a spotrebiteľská politika, Právna regulácia ochrany spotrebiteľa v Slovenskej republike, Spotrebiteľské organizácie, Spotrebiteľská politika Slovenska, Ochrana spotrebiteľa v EU, Spoločenská zodpovednosť firiem, Vzdelávanie spotrebiteľov, Udržateľná spotreba, Sociálne inovácie, Meranie spokojnosti zákazníka</a:t>
            </a:r>
          </a:p>
          <a:p>
            <a:pPr>
              <a:lnSpc>
                <a:spcPct val="150000"/>
              </a:lnSpc>
            </a:pPr>
            <a:endParaRPr lang="sk-SK" sz="8000" b="1" dirty="0"/>
          </a:p>
          <a:p>
            <a:pPr>
              <a:lnSpc>
                <a:spcPct val="150000"/>
              </a:lnSpc>
            </a:pPr>
            <a:endParaRPr lang="sk-SK" sz="8000" b="1" dirty="0"/>
          </a:p>
          <a:p>
            <a:pPr>
              <a:lnSpc>
                <a:spcPct val="150000"/>
              </a:lnSpc>
            </a:pPr>
            <a:endParaRPr lang="sk-SK" sz="8000" b="1" dirty="0"/>
          </a:p>
          <a:p>
            <a:pPr>
              <a:lnSpc>
                <a:spcPct val="150000"/>
              </a:lnSpc>
            </a:pPr>
            <a:endParaRPr lang="sk-SK" sz="8000" b="1" dirty="0"/>
          </a:p>
          <a:p>
            <a:pPr>
              <a:lnSpc>
                <a:spcPct val="150000"/>
              </a:lnSpc>
            </a:pPr>
            <a:endParaRPr lang="sk-SK" sz="8000" b="1" dirty="0"/>
          </a:p>
          <a:p>
            <a:pPr>
              <a:lnSpc>
                <a:spcPct val="150000"/>
              </a:lnSpc>
            </a:pPr>
            <a:endParaRPr lang="sk-SK" sz="8000" b="1" dirty="0"/>
          </a:p>
          <a:p>
            <a:pPr>
              <a:lnSpc>
                <a:spcPct val="150000"/>
              </a:lnSpc>
            </a:pPr>
            <a:endParaRPr lang="sk-SK" sz="8000" b="1" dirty="0"/>
          </a:p>
          <a:p>
            <a:pPr>
              <a:lnSpc>
                <a:spcPct val="150000"/>
              </a:lnSpc>
            </a:pPr>
            <a:endParaRPr lang="sk-SK" sz="8000" b="1" dirty="0"/>
          </a:p>
          <a:p>
            <a:pPr>
              <a:lnSpc>
                <a:spcPct val="150000"/>
              </a:lnSpc>
            </a:pPr>
            <a:endParaRPr lang="sk-SK" sz="8000" b="1" dirty="0"/>
          </a:p>
          <a:p>
            <a:endParaRPr lang="sk-SK" dirty="0"/>
          </a:p>
        </p:txBody>
      </p:sp>
      <p:pic>
        <p:nvPicPr>
          <p:cNvPr id="5" name="Grafický objekt 4" descr="Knihy">
            <a:extLst>
              <a:ext uri="{FF2B5EF4-FFF2-40B4-BE49-F238E27FC236}">
                <a16:creationId xmlns:a16="http://schemas.microsoft.com/office/drawing/2014/main" id="{7B357C17-5F3A-4181-96EB-4D74878401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18190" y="5454022"/>
            <a:ext cx="914400" cy="914400"/>
          </a:xfrm>
          <a:prstGeom prst="rect">
            <a:avLst/>
          </a:prstGeom>
        </p:spPr>
      </p:pic>
    </p:spTree>
    <p:extLst>
      <p:ext uri="{BB962C8B-B14F-4D97-AF65-F5344CB8AC3E}">
        <p14:creationId xmlns:p14="http://schemas.microsoft.com/office/powerpoint/2010/main" val="220170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49485" y="367051"/>
            <a:ext cx="8911687" cy="1280890"/>
          </a:xfrm>
        </p:spPr>
        <p:txBody>
          <a:bodyPr/>
          <a:lstStyle/>
          <a:p>
            <a:r>
              <a:rPr lang="sk-SK" dirty="0">
                <a:latin typeface="Arial" panose="020B0604020202020204" pitchFamily="34" charset="0"/>
                <a:cs typeface="Arial" panose="020B0604020202020204" pitchFamily="34" charset="0"/>
              </a:rPr>
              <a:t>Zameranie seminárov </a:t>
            </a:r>
          </a:p>
        </p:txBody>
      </p:sp>
      <p:sp>
        <p:nvSpPr>
          <p:cNvPr id="4" name="Zástupný symbol obsahu 3"/>
          <p:cNvSpPr>
            <a:spLocks noGrp="1"/>
          </p:cNvSpPr>
          <p:nvPr>
            <p:ph sz="half" idx="1"/>
          </p:nvPr>
        </p:nvSpPr>
        <p:spPr>
          <a:xfrm>
            <a:off x="769620" y="1408044"/>
            <a:ext cx="5546716" cy="2737236"/>
          </a:xfrm>
        </p:spPr>
        <p:txBody>
          <a:bodyPr>
            <a:normAutofit fontScale="92500" lnSpcReduction="20000"/>
          </a:bodyPr>
          <a:lstStyle/>
          <a:p>
            <a:pPr lvl="0"/>
            <a:r>
              <a:rPr lang="sk-SK" dirty="0">
                <a:latin typeface="Arial" panose="020B0604020202020204" pitchFamily="34" charset="0"/>
                <a:cs typeface="Arial" panose="020B0604020202020204" pitchFamily="34" charset="0"/>
              </a:rPr>
              <a:t>poznať obsah zákonov a noriem týkajúcich sa ochrany práv spotrebiteľa, </a:t>
            </a:r>
          </a:p>
          <a:p>
            <a:pPr lvl="0"/>
            <a:r>
              <a:rPr lang="sk-SK" dirty="0">
                <a:latin typeface="Arial" panose="020B0604020202020204" pitchFamily="34" charset="0"/>
                <a:cs typeface="Arial" panose="020B0604020202020204" pitchFamily="34" charset="0"/>
              </a:rPr>
              <a:t>vedieť, akým spôsobom sloboda trhu ovplyvňuje práva spotrebiteľa, </a:t>
            </a:r>
          </a:p>
          <a:p>
            <a:pPr lvl="0"/>
            <a:r>
              <a:rPr lang="sk-SK" dirty="0">
                <a:latin typeface="Arial" panose="020B0604020202020204" pitchFamily="34" charset="0"/>
                <a:cs typeface="Arial" panose="020B0604020202020204" pitchFamily="34" charset="0"/>
              </a:rPr>
              <a:t>poznať základné pravidlá uzatvárania zmlúv a dohôd, </a:t>
            </a:r>
          </a:p>
          <a:p>
            <a:pPr lvl="0"/>
            <a:r>
              <a:rPr lang="sk-SK" dirty="0">
                <a:latin typeface="Arial" panose="020B0604020202020204" pitchFamily="34" charset="0"/>
                <a:cs typeface="Arial" panose="020B0604020202020204" pitchFamily="34" charset="0"/>
              </a:rPr>
              <a:t>vedieť presadzovať spotrebiteľské práva a využívať spotrebiteľské poradenstvo, poznať povinnosti</a:t>
            </a:r>
          </a:p>
          <a:p>
            <a:pPr lvl="0"/>
            <a:r>
              <a:rPr lang="sk-SK" dirty="0">
                <a:latin typeface="Arial" panose="020B0604020202020204" pitchFamily="34" charset="0"/>
                <a:cs typeface="Arial" panose="020B0604020202020204" pitchFamily="34" charset="0"/>
              </a:rPr>
              <a:t>poznať štátne a občianske organizácie a ich činnosť na ochranu spotrebiteľa, </a:t>
            </a:r>
          </a:p>
          <a:p>
            <a:endParaRPr lang="sk-SK" dirty="0"/>
          </a:p>
        </p:txBody>
      </p:sp>
      <p:sp>
        <p:nvSpPr>
          <p:cNvPr id="5" name="Zástupný symbol obsahu 4"/>
          <p:cNvSpPr>
            <a:spLocks noGrp="1"/>
          </p:cNvSpPr>
          <p:nvPr>
            <p:ph sz="half" idx="2"/>
          </p:nvPr>
        </p:nvSpPr>
        <p:spPr>
          <a:xfrm>
            <a:off x="5356860" y="3941196"/>
            <a:ext cx="5593080" cy="3137784"/>
          </a:xfrm>
        </p:spPr>
        <p:txBody>
          <a:bodyPr>
            <a:normAutofit fontScale="92500" lnSpcReduction="20000"/>
          </a:bodyPr>
          <a:lstStyle/>
          <a:p>
            <a:pPr lvl="0"/>
            <a:r>
              <a:rPr lang="sk-SK" dirty="0">
                <a:latin typeface="Arial" panose="020B0604020202020204" pitchFamily="34" charset="0"/>
                <a:cs typeface="Arial" panose="020B0604020202020204" pitchFamily="34" charset="0"/>
              </a:rPr>
              <a:t>angažovať sa v skupinách a iniciatívach na ochranu a presadzovanie práv spotrebiteľov, </a:t>
            </a:r>
          </a:p>
          <a:p>
            <a:pPr lvl="0"/>
            <a:r>
              <a:rPr lang="sk-SK" dirty="0">
                <a:latin typeface="Arial" panose="020B0604020202020204" pitchFamily="34" charset="0"/>
                <a:cs typeface="Arial" panose="020B0604020202020204" pitchFamily="34" charset="0"/>
              </a:rPr>
              <a:t>vedieť analyzovať a kriticky vyhodnocovať pôsobenie marketingových techník, </a:t>
            </a:r>
          </a:p>
          <a:p>
            <a:pPr lvl="0"/>
            <a:r>
              <a:rPr lang="sk-SK" dirty="0">
                <a:latin typeface="Arial" panose="020B0604020202020204" pitchFamily="34" charset="0"/>
                <a:cs typeface="Arial" panose="020B0604020202020204" pitchFamily="34" charset="0"/>
              </a:rPr>
              <a:t>vedieť dosiahnuť uplatnenie svojich práv spoločensky akceptovateľným spôsobom, bez negatívnych emócií,</a:t>
            </a:r>
          </a:p>
          <a:p>
            <a:pPr lvl="0"/>
            <a:r>
              <a:rPr lang="sk-SK" dirty="0">
                <a:latin typeface="Arial" panose="020B0604020202020204" pitchFamily="34" charset="0"/>
                <a:cs typeface="Arial" panose="020B0604020202020204" pitchFamily="34" charset="0"/>
              </a:rPr>
              <a:t>zaplatiť kúpnu cenu dohodnutom termíne, </a:t>
            </a:r>
          </a:p>
          <a:p>
            <a:pPr lvl="0"/>
            <a:r>
              <a:rPr lang="sk-SK" dirty="0">
                <a:latin typeface="Arial" panose="020B0604020202020204" pitchFamily="34" charset="0"/>
                <a:cs typeface="Arial" panose="020B0604020202020204" pitchFamily="34" charset="0"/>
              </a:rPr>
              <a:t>prevziať predmet predaja, </a:t>
            </a:r>
          </a:p>
          <a:p>
            <a:pPr lvl="0"/>
            <a:r>
              <a:rPr lang="sk-SK" dirty="0">
                <a:latin typeface="Arial" panose="020B0604020202020204" pitchFamily="34" charset="0"/>
                <a:cs typeface="Arial" panose="020B0604020202020204" pitchFamily="34" charset="0"/>
              </a:rPr>
              <a:t>niesť náklady spojené s prevzatím predmetom kúpy. </a:t>
            </a:r>
          </a:p>
          <a:p>
            <a:endParaRPr lang="sk-SK" dirty="0"/>
          </a:p>
        </p:txBody>
      </p:sp>
      <p:pic>
        <p:nvPicPr>
          <p:cNvPr id="7" name="Obrázo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225" y="4305300"/>
            <a:ext cx="2935429" cy="2242799"/>
          </a:xfrm>
          <a:prstGeom prst="rect">
            <a:avLst/>
          </a:prstGeom>
          <a:effectLst>
            <a:softEdge rad="127000"/>
          </a:effectLst>
        </p:spPr>
      </p:pic>
    </p:spTree>
    <p:extLst>
      <p:ext uri="{BB962C8B-B14F-4D97-AF65-F5344CB8AC3E}">
        <p14:creationId xmlns:p14="http://schemas.microsoft.com/office/powerpoint/2010/main" val="362672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3373062" y="624110"/>
            <a:ext cx="8131550" cy="1280890"/>
          </a:xfrm>
        </p:spPr>
        <p:txBody>
          <a:bodyPr>
            <a:normAutofit/>
          </a:bodyPr>
          <a:lstStyle/>
          <a:p>
            <a:r>
              <a:rPr lang="sk-SK" dirty="0">
                <a:latin typeface="Arial" panose="020B0604020202020204" pitchFamily="34" charset="0"/>
                <a:cs typeface="Arial" panose="020B0604020202020204" pitchFamily="34" charset="0"/>
              </a:rPr>
              <a:t>Ochrana spotrebiteľa</a:t>
            </a:r>
          </a:p>
        </p:txBody>
      </p:sp>
      <p:sp>
        <p:nvSpPr>
          <p:cNvPr id="32" name="Rectangle 3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3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3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3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8" name="Group 4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4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5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5" name="Zástupný objekt pre obsah 3">
            <a:extLst>
              <a:ext uri="{FF2B5EF4-FFF2-40B4-BE49-F238E27FC236}">
                <a16:creationId xmlns:a16="http://schemas.microsoft.com/office/drawing/2014/main" id="{471EDB61-B607-411B-9A02-C7A45C39CB77}"/>
              </a:ext>
            </a:extLst>
          </p:cNvPr>
          <p:cNvSpPr>
            <a:spLocks noGrp="1"/>
          </p:cNvSpPr>
          <p:nvPr>
            <p:ph idx="1"/>
          </p:nvPr>
        </p:nvSpPr>
        <p:spPr>
          <a:xfrm>
            <a:off x="3373062" y="2133600"/>
            <a:ext cx="8131550" cy="3777622"/>
          </a:xfrm>
        </p:spPr>
        <p:txBody>
          <a:bodyPr>
            <a:normAutofit fontScale="92500" lnSpcReduction="10000"/>
          </a:bodyPr>
          <a:lstStyle/>
          <a:p>
            <a:r>
              <a:rPr lang="sk-SK" sz="2000" b="1">
                <a:latin typeface="Arial" panose="020B0604020202020204" pitchFamily="34" charset="0"/>
                <a:cs typeface="Arial" panose="020B0604020202020204" pitchFamily="34" charset="0"/>
              </a:rPr>
              <a:t>Rok 2008 sme vydali praktikum s prípadovými štúdiami k predmetu</a:t>
            </a:r>
          </a:p>
          <a:p>
            <a:pPr marL="0" indent="0">
              <a:buNone/>
            </a:pPr>
            <a:r>
              <a:rPr lang="sk-SK" sz="2000">
                <a:latin typeface="Arial" panose="020B0604020202020204" pitchFamily="34" charset="0"/>
                <a:cs typeface="Arial" panose="020B0604020202020204" pitchFamily="34" charset="0"/>
              </a:rPr>
              <a:t> </a:t>
            </a:r>
          </a:p>
          <a:p>
            <a:r>
              <a:rPr lang="sk-SK" sz="2000" b="1">
                <a:latin typeface="Arial" panose="020B0604020202020204" pitchFamily="34" charset="0"/>
                <a:cs typeface="Arial" panose="020B0604020202020204" pitchFamily="34" charset="0"/>
              </a:rPr>
              <a:t>Nová publikácia v roku 2011 s obsahom: </a:t>
            </a:r>
          </a:p>
          <a:p>
            <a:pPr marL="0" indent="0">
              <a:buNone/>
            </a:pPr>
            <a:r>
              <a:rPr lang="cs-CZ" sz="2000" b="1">
                <a:latin typeface="Arial" panose="020B0604020202020204" pitchFamily="34" charset="0"/>
                <a:cs typeface="Arial" panose="020B0604020202020204" pitchFamily="34" charset="0"/>
              </a:rPr>
              <a:t>Spotrebiteľské teorie a reálie, Spotrebiteľské práva, Právna regulácia ochrany spotrebiteľa v SR, Spotrebiteľská politika EÚ, Spotrebiteľská politika SR, Spotrebiteľská výchova a vzdelávanie, ako základ ochrany spotrebiteľov,  Zdravie a spotrebiteľ, ochrana zdravia, ochrana spotrebiteľa v praxi – bezpečnosť potravín, bezpečnosť liekov, finančná gramotnosť spotrebiteľa</a:t>
            </a:r>
            <a:endParaRPr lang="sk-SK" sz="2000" b="1">
              <a:latin typeface="Arial" panose="020B0604020202020204" pitchFamily="34" charset="0"/>
              <a:cs typeface="Arial" panose="020B0604020202020204" pitchFamily="34" charset="0"/>
            </a:endParaRPr>
          </a:p>
          <a:p>
            <a:pPr marL="0" indent="0">
              <a:buNone/>
            </a:pPr>
            <a:r>
              <a:rPr lang="cs-CZ" sz="2000"/>
              <a:t> </a:t>
            </a:r>
            <a:endParaRPr lang="sk-SK" sz="2000"/>
          </a:p>
          <a:p>
            <a:endParaRPr lang="sk-SK" dirty="0"/>
          </a:p>
        </p:txBody>
      </p:sp>
      <p:pic>
        <p:nvPicPr>
          <p:cNvPr id="8" name="Grafický objekt 7" descr="Otvorená kniha">
            <a:extLst>
              <a:ext uri="{FF2B5EF4-FFF2-40B4-BE49-F238E27FC236}">
                <a16:creationId xmlns:a16="http://schemas.microsoft.com/office/drawing/2014/main" id="{B173FC8C-4FD5-4365-802D-BC890B7B8F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86876" y="5408122"/>
            <a:ext cx="914400" cy="914400"/>
          </a:xfrm>
          <a:prstGeom prst="rect">
            <a:avLst/>
          </a:prstGeom>
        </p:spPr>
      </p:pic>
    </p:spTree>
    <p:extLst>
      <p:ext uri="{BB962C8B-B14F-4D97-AF65-F5344CB8AC3E}">
        <p14:creationId xmlns:p14="http://schemas.microsoft.com/office/powerpoint/2010/main" val="428857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96619" y="520415"/>
            <a:ext cx="8911687" cy="1280890"/>
          </a:xfrm>
        </p:spPr>
        <p:txBody>
          <a:bodyPr/>
          <a:lstStyle/>
          <a:p>
            <a:r>
              <a:rPr lang="pl-PL" dirty="0">
                <a:latin typeface="Arial" panose="020B0604020202020204" pitchFamily="34" charset="0"/>
                <a:cs typeface="Arial" panose="020B0604020202020204" pitchFamily="34" charset="0"/>
              </a:rPr>
              <a:t>Praktikum</a:t>
            </a:r>
            <a:endParaRPr lang="sk-SK" dirty="0">
              <a:latin typeface="Arial" panose="020B0604020202020204" pitchFamily="34" charset="0"/>
              <a:cs typeface="Arial" panose="020B0604020202020204" pitchFamily="34" charset="0"/>
            </a:endParaRPr>
          </a:p>
        </p:txBody>
      </p:sp>
      <p:sp>
        <p:nvSpPr>
          <p:cNvPr id="6" name="Zástupný objekt pre obsah 5">
            <a:extLst>
              <a:ext uri="{FF2B5EF4-FFF2-40B4-BE49-F238E27FC236}">
                <a16:creationId xmlns:a16="http://schemas.microsoft.com/office/drawing/2014/main" id="{4657251C-3583-439D-9EC0-13B0097AE251}"/>
              </a:ext>
            </a:extLst>
          </p:cNvPr>
          <p:cNvSpPr>
            <a:spLocks noGrp="1"/>
          </p:cNvSpPr>
          <p:nvPr>
            <p:ph idx="1"/>
          </p:nvPr>
        </p:nvSpPr>
        <p:spPr/>
        <p:txBody>
          <a:bodyPr>
            <a:normAutofit/>
          </a:bodyPr>
          <a:lstStyle/>
          <a:p>
            <a:r>
              <a:rPr lang="sk-SK" sz="2000" b="1" dirty="0">
                <a:latin typeface="Arial" panose="020B0604020202020204" pitchFamily="34" charset="0"/>
                <a:cs typeface="Arial" panose="020B0604020202020204" pitchFamily="34" charset="0"/>
              </a:rPr>
              <a:t>V roku 2012 nové praktikum s úlohami  pre študentov</a:t>
            </a:r>
          </a:p>
          <a:p>
            <a:r>
              <a:rPr lang="sk-SK" sz="2000" b="1" dirty="0">
                <a:latin typeface="Arial" panose="020B0604020202020204" pitchFamily="34" charset="0"/>
                <a:cs typeface="Arial" panose="020B0604020202020204" pitchFamily="34" charset="0"/>
              </a:rPr>
              <a:t>V spolupráci s právnikmi </a:t>
            </a:r>
          </a:p>
          <a:p>
            <a:pPr>
              <a:lnSpc>
                <a:spcPct val="150000"/>
              </a:lnSpc>
            </a:pPr>
            <a:r>
              <a:rPr lang="sk-SK" sz="2000" b="1" dirty="0">
                <a:latin typeface="Arial" panose="020B0604020202020204" pitchFamily="34" charset="0"/>
                <a:cs typeface="Arial" panose="020B0604020202020204" pitchFamily="34" charset="0"/>
              </a:rPr>
              <a:t>Od roku 2013 spolupráca s centrálnymi orgánmi spotrebiteľskej politiky, Ministerstvo hospodárstva odbor ochrany spotrebiteľov, Ministerstvo financií, obchodná inšpekcia, ESC, združenia, podnikateľský sektor o vzťahu obchodník – spotrebiteľ a dodržiavaní práv spotrebiteľa</a:t>
            </a:r>
          </a:p>
        </p:txBody>
      </p:sp>
    </p:spTree>
    <p:extLst>
      <p:ext uri="{BB962C8B-B14F-4D97-AF65-F5344CB8AC3E}">
        <p14:creationId xmlns:p14="http://schemas.microsoft.com/office/powerpoint/2010/main" val="192107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latin typeface="Arial" panose="020B0604020202020204" pitchFamily="34" charset="0"/>
                <a:cs typeface="Arial" panose="020B0604020202020204" pitchFamily="34" charset="0"/>
              </a:rPr>
              <a:t>Spotrebiteľská politika</a:t>
            </a:r>
          </a:p>
        </p:txBody>
      </p:sp>
      <p:sp>
        <p:nvSpPr>
          <p:cNvPr id="3" name="Zástupný symbol obsahu 2"/>
          <p:cNvSpPr>
            <a:spLocks noGrp="1"/>
          </p:cNvSpPr>
          <p:nvPr>
            <p:ph idx="1"/>
          </p:nvPr>
        </p:nvSpPr>
        <p:spPr>
          <a:xfrm>
            <a:off x="707666" y="1335819"/>
            <a:ext cx="10796946" cy="4575403"/>
          </a:xfrm>
        </p:spPr>
        <p:txBody>
          <a:bodyPr>
            <a:normAutofit/>
          </a:bodyPr>
          <a:lstStyle/>
          <a:p>
            <a:pPr marL="0" indent="0">
              <a:lnSpc>
                <a:spcPct val="150000"/>
              </a:lnSpc>
              <a:buNone/>
            </a:pPr>
            <a:r>
              <a:rPr lang="sk-SK" sz="2000" b="1" dirty="0">
                <a:latin typeface="Arial" panose="020B0604020202020204" pitchFamily="34" charset="0"/>
                <a:cs typeface="Arial" panose="020B0604020202020204" pitchFamily="34" charset="0"/>
              </a:rPr>
              <a:t>Po akreditácii zmena názvu predmetu</a:t>
            </a:r>
          </a:p>
          <a:p>
            <a:pPr marL="0" indent="0">
              <a:lnSpc>
                <a:spcPct val="150000"/>
              </a:lnSpc>
              <a:buNone/>
            </a:pPr>
            <a:r>
              <a:rPr lang="sk-SK" sz="2000" b="1" dirty="0">
                <a:latin typeface="Arial" panose="020B0604020202020204" pitchFamily="34" charset="0"/>
                <a:cs typeface="Arial" panose="020B0604020202020204" pitchFamily="34" charset="0"/>
              </a:rPr>
              <a:t>Od roku 2014- 2018 aktívne spolupráca s praxou na prednáškach aj diplomových prácach:</a:t>
            </a:r>
          </a:p>
          <a:p>
            <a:pPr marL="0" indent="0">
              <a:lnSpc>
                <a:spcPct val="150000"/>
              </a:lnSpc>
              <a:buNone/>
            </a:pPr>
            <a:r>
              <a:rPr lang="sk-SK" sz="2000" b="1" dirty="0">
                <a:latin typeface="Arial" panose="020B0604020202020204" pitchFamily="34" charset="0"/>
                <a:cs typeface="Arial" panose="020B0604020202020204" pitchFamily="34" charset="0"/>
              </a:rPr>
              <a:t>Ministerstvo hospodárstva, Ministerstvo financií, Potravinárska komora Slovenska, Slovenská obchodná inšpekcia, Zväz obchodu SR, mobilný ombudsman, GFK Slovensko, Agentúra Terno pre výskum trhu, Združenie CECED, ESC SR, energetika, Právnická fakulta UK, WHO, farmaceutické zastúpenie, všetko aktuálne informácie</a:t>
            </a:r>
          </a:p>
        </p:txBody>
      </p:sp>
      <p:pic>
        <p:nvPicPr>
          <p:cNvPr id="6" name="Obrázok 5" descr="Mozog v hlave">
            <a:extLst>
              <a:ext uri="{FF2B5EF4-FFF2-40B4-BE49-F238E27FC236}">
                <a16:creationId xmlns:a16="http://schemas.microsoft.com/office/drawing/2014/main" id="{5F0D1836-6AFD-482E-82EF-5E2F1CF874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651" y="4941648"/>
            <a:ext cx="1863000" cy="1863000"/>
          </a:xfrm>
          <a:prstGeom prst="rect">
            <a:avLst/>
          </a:prstGeom>
        </p:spPr>
      </p:pic>
    </p:spTree>
    <p:extLst>
      <p:ext uri="{BB962C8B-B14F-4D97-AF65-F5344CB8AC3E}">
        <p14:creationId xmlns:p14="http://schemas.microsoft.com/office/powerpoint/2010/main" val="689009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165" y="430927"/>
            <a:ext cx="8911687" cy="1280890"/>
          </a:xfrm>
        </p:spPr>
        <p:txBody>
          <a:bodyPr/>
          <a:lstStyle/>
          <a:p>
            <a:r>
              <a:rPr lang="sk-SK" dirty="0">
                <a:latin typeface="Arial" panose="020B0604020202020204" pitchFamily="34" charset="0"/>
                <a:cs typeface="Arial" panose="020B0604020202020204" pitchFamily="34" charset="0"/>
              </a:rPr>
              <a:t>Iné aktivity  </a:t>
            </a:r>
            <a:endParaRPr lang="en-US" dirty="0">
              <a:latin typeface="Arial" panose="020B0604020202020204" pitchFamily="34" charset="0"/>
              <a:cs typeface="Arial" panose="020B0604020202020204" pitchFamily="34" charset="0"/>
            </a:endParaRPr>
          </a:p>
        </p:txBody>
      </p:sp>
      <p:sp>
        <p:nvSpPr>
          <p:cNvPr id="3" name="Zástupný symbol obsahu 2"/>
          <p:cNvSpPr>
            <a:spLocks noGrp="1"/>
          </p:cNvSpPr>
          <p:nvPr>
            <p:ph idx="1"/>
          </p:nvPr>
        </p:nvSpPr>
        <p:spPr>
          <a:xfrm>
            <a:off x="914958" y="1476778"/>
            <a:ext cx="11062393" cy="3777622"/>
          </a:xfrm>
        </p:spPr>
        <p:txBody>
          <a:bodyPr/>
          <a:lstStyle/>
          <a:p>
            <a:pPr lvl="0" algn="just">
              <a:buFontTx/>
              <a:buChar char="-"/>
            </a:pPr>
            <a:r>
              <a:rPr lang="sk-SK" sz="2000" b="1" i="1" dirty="0">
                <a:latin typeface="Arial" panose="020B0604020202020204" pitchFamily="34" charset="0"/>
                <a:cs typeface="Arial" panose="020B0604020202020204" pitchFamily="34" charset="0"/>
              </a:rPr>
              <a:t>Diplomové práce</a:t>
            </a:r>
          </a:p>
          <a:p>
            <a:pPr lvl="0" algn="just">
              <a:buFontTx/>
              <a:buChar char="-"/>
            </a:pPr>
            <a:r>
              <a:rPr lang="sk-SK" sz="2000" b="1" i="1" dirty="0">
                <a:latin typeface="Arial" panose="020B0604020202020204" pitchFamily="34" charset="0"/>
                <a:cs typeface="Arial" panose="020B0604020202020204" pitchFamily="34" charset="0"/>
              </a:rPr>
              <a:t>Dizertačné práce</a:t>
            </a:r>
          </a:p>
          <a:p>
            <a:pPr lvl="0" algn="just">
              <a:buFontTx/>
              <a:buChar char="-"/>
            </a:pPr>
            <a:r>
              <a:rPr lang="sk-SK" sz="2000" b="1" i="1" dirty="0">
                <a:latin typeface="Arial" panose="020B0604020202020204" pitchFamily="34" charset="0"/>
                <a:cs typeface="Arial" panose="020B0604020202020204" pitchFamily="34" charset="0"/>
              </a:rPr>
              <a:t>Semestrálne projekty aj pre potreby inštitúcií</a:t>
            </a:r>
          </a:p>
          <a:p>
            <a:pPr lvl="0" algn="just">
              <a:buFontTx/>
              <a:buChar char="-"/>
            </a:pPr>
            <a:r>
              <a:rPr lang="sk-SK" sz="2000" b="1" i="1" dirty="0">
                <a:latin typeface="Arial" panose="020B0604020202020204" pitchFamily="34" charset="0"/>
                <a:cs typeface="Arial" panose="020B0604020202020204" pitchFamily="34" charset="0"/>
              </a:rPr>
              <a:t>Pripomienkovanie novely zákona o ochrane  spotrebiteľov </a:t>
            </a:r>
          </a:p>
          <a:p>
            <a:pPr lvl="0" algn="just">
              <a:buFontTx/>
              <a:buChar char="-"/>
            </a:pPr>
            <a:r>
              <a:rPr lang="sk-SK" sz="2000" b="1" i="1" dirty="0">
                <a:latin typeface="Arial" panose="020B0604020202020204" pitchFamily="34" charset="0"/>
                <a:cs typeface="Arial" panose="020B0604020202020204" pitchFamily="34" charset="0"/>
              </a:rPr>
              <a:t>Projektové riešenie vzdelávania</a:t>
            </a:r>
            <a:endParaRPr lang="en-US" sz="2000" b="1" dirty="0">
              <a:latin typeface="Arial" panose="020B0604020202020204" pitchFamily="34" charset="0"/>
              <a:cs typeface="Arial" panose="020B0604020202020204" pitchFamily="34" charset="0"/>
            </a:endParaRPr>
          </a:p>
          <a:p>
            <a:endParaRPr lang="en-US" dirty="0"/>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161" y="4222121"/>
            <a:ext cx="4400282" cy="2478825"/>
          </a:xfrm>
          <a:prstGeom prst="rect">
            <a:avLst/>
          </a:prstGeom>
        </p:spPr>
      </p:pic>
    </p:spTree>
    <p:extLst>
      <p:ext uri="{BB962C8B-B14F-4D97-AF65-F5344CB8AC3E}">
        <p14:creationId xmlns:p14="http://schemas.microsoft.com/office/powerpoint/2010/main" val="3487486181"/>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425</TotalTime>
  <Words>554</Words>
  <Application>Microsoft Office PowerPoint</Application>
  <PresentationFormat>Širokouhlá</PresentationFormat>
  <Paragraphs>120</Paragraphs>
  <Slides>12</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12</vt:i4>
      </vt:variant>
    </vt:vector>
  </HeadingPairs>
  <TitlesOfParts>
    <vt:vector size="16" baseType="lpstr">
      <vt:lpstr>Arial</vt:lpstr>
      <vt:lpstr>Century Gothic</vt:lpstr>
      <vt:lpstr>Wingdings 3</vt:lpstr>
      <vt:lpstr>Dym</vt:lpstr>
      <vt:lpstr>VZDELÁVANIE SPOTREBITEĽOV OBCHODNA FAKULTA EU  V BRATISLAVE</vt:lpstr>
      <vt:lpstr>Ciele vzdelávania spotrebiteľov na OF</vt:lpstr>
      <vt:lpstr>Vzdelávanie na OF v Bratislave</vt:lpstr>
      <vt:lpstr>Obsah predmetu </vt:lpstr>
      <vt:lpstr>Zameranie seminárov </vt:lpstr>
      <vt:lpstr>Ochrana spotrebiteľa</vt:lpstr>
      <vt:lpstr>Praktikum</vt:lpstr>
      <vt:lpstr>Spotrebiteľská politika</vt:lpstr>
      <vt:lpstr>Iné aktivity  </vt:lpstr>
      <vt:lpstr>Výskumný projekt VEGA </vt:lpstr>
      <vt:lpstr>Server </vt:lpstr>
      <vt:lpstr>Ďakujem za pozornosť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Povinnosti spotrebiteľov (nákup, používanie výrobkov a cestovanie)</dc:title>
  <dc:creator>Stolo</dc:creator>
  <cp:lastModifiedBy>EU_OF</cp:lastModifiedBy>
  <cp:revision>56</cp:revision>
  <dcterms:created xsi:type="dcterms:W3CDTF">2016-10-18T18:50:19Z</dcterms:created>
  <dcterms:modified xsi:type="dcterms:W3CDTF">2018-11-14T15:09:54Z</dcterms:modified>
</cp:coreProperties>
</file>